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348" r:id="rId4"/>
    <p:sldId id="322" r:id="rId5"/>
    <p:sldId id="323" r:id="rId6"/>
    <p:sldId id="351" r:id="rId7"/>
    <p:sldId id="352" r:id="rId8"/>
    <p:sldId id="353" r:id="rId9"/>
    <p:sldId id="355" r:id="rId10"/>
    <p:sldId id="354" r:id="rId11"/>
    <p:sldId id="357" r:id="rId12"/>
    <p:sldId id="356" r:id="rId13"/>
    <p:sldId id="358" r:id="rId14"/>
    <p:sldId id="359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60" r:id="rId24"/>
    <p:sldId id="361" r:id="rId25"/>
    <p:sldId id="324" r:id="rId26"/>
    <p:sldId id="325" r:id="rId27"/>
    <p:sldId id="326" r:id="rId28"/>
    <p:sldId id="327" r:id="rId29"/>
    <p:sldId id="334" r:id="rId30"/>
    <p:sldId id="335" r:id="rId31"/>
    <p:sldId id="329" r:id="rId32"/>
    <p:sldId id="330" r:id="rId33"/>
    <p:sldId id="336" r:id="rId34"/>
    <p:sldId id="337" r:id="rId35"/>
    <p:sldId id="338" r:id="rId36"/>
    <p:sldId id="339" r:id="rId37"/>
    <p:sldId id="340" r:id="rId38"/>
    <p:sldId id="349" r:id="rId39"/>
    <p:sldId id="346" r:id="rId40"/>
    <p:sldId id="341" r:id="rId41"/>
    <p:sldId id="342" r:id="rId42"/>
    <p:sldId id="343" r:id="rId43"/>
    <p:sldId id="344" r:id="rId44"/>
    <p:sldId id="345" r:id="rId45"/>
    <p:sldId id="275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133A83-4806-46CD-B26F-4D5CA25B5AE3}">
          <p14:sldIdLst>
            <p14:sldId id="269"/>
            <p14:sldId id="270"/>
            <p14:sldId id="348"/>
            <p14:sldId id="322"/>
            <p14:sldId id="323"/>
            <p14:sldId id="351"/>
            <p14:sldId id="352"/>
            <p14:sldId id="353"/>
            <p14:sldId id="355"/>
            <p14:sldId id="354"/>
            <p14:sldId id="357"/>
            <p14:sldId id="356"/>
            <p14:sldId id="358"/>
            <p14:sldId id="359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60"/>
            <p14:sldId id="361"/>
            <p14:sldId id="324"/>
            <p14:sldId id="325"/>
            <p14:sldId id="326"/>
            <p14:sldId id="327"/>
            <p14:sldId id="334"/>
            <p14:sldId id="335"/>
            <p14:sldId id="329"/>
            <p14:sldId id="330"/>
            <p14:sldId id="336"/>
            <p14:sldId id="337"/>
            <p14:sldId id="338"/>
            <p14:sldId id="339"/>
            <p14:sldId id="340"/>
            <p14:sldId id="349"/>
            <p14:sldId id="346"/>
            <p14:sldId id="341"/>
            <p14:sldId id="342"/>
            <p14:sldId id="343"/>
            <p14:sldId id="344"/>
            <p14:sldId id="345"/>
            <p14:sldId id="27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992" y="1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92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32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54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86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44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61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1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4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44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7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15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aking.engr.wisc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ieee.slc.engr.wisc.edu/imag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86200"/>
            <a:ext cx="4647259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41587"/>
            <a:ext cx="7772400" cy="147002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Hosted by: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524000"/>
            <a:ext cx="6400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Where all the magic happens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Servers and Databases</a:t>
            </a:r>
            <a:endParaRPr lang="en-US" dirty="0"/>
          </a:p>
        </p:txBody>
      </p:sp>
      <p:pic>
        <p:nvPicPr>
          <p:cNvPr id="2054" name="Picture 6" descr="Image result for makerspace madison uw wend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733800"/>
            <a:ext cx="2667000" cy="235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63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399"/>
            <a:ext cx="8229600" cy="6513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39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2259"/>
            <a:ext cx="8229600" cy="1143000"/>
          </a:xfrm>
        </p:spPr>
        <p:txBody>
          <a:bodyPr/>
          <a:lstStyle/>
          <a:p>
            <a:r>
              <a:rPr lang="en-US" dirty="0" smtClean="0"/>
              <a:t>Case example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7531100" cy="108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3505200"/>
            <a:ext cx="7531100" cy="108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257798"/>
            <a:ext cx="7531100" cy="108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905378" y="2222296"/>
            <a:ext cx="5116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dirty="0">
                <a:solidFill>
                  <a:srgbClr val="FF0000"/>
                </a:solidFill>
              </a:rPr>
              <a:t>A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5379" y="3663848"/>
            <a:ext cx="4908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dirty="0" smtClean="0">
                <a:solidFill>
                  <a:srgbClr val="FF0000"/>
                </a:solidFill>
              </a:rPr>
              <a:t>B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56178" y="5416448"/>
            <a:ext cx="5116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dirty="0" smtClean="0">
                <a:solidFill>
                  <a:srgbClr val="FF0000"/>
                </a:solidFill>
              </a:rPr>
              <a:t>A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03069" y="4591939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dirty="0" smtClean="0">
                <a:solidFill>
                  <a:srgbClr val="FF0000"/>
                </a:solidFill>
              </a:rPr>
              <a:t>=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77421" y="3023385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dirty="0" smtClean="0">
                <a:solidFill>
                  <a:srgbClr val="FF0000"/>
                </a:solidFill>
              </a:rPr>
              <a:t>+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200" y="1267818"/>
            <a:ext cx="8763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400" dirty="0" smtClean="0">
                <a:solidFill>
                  <a:srgbClr val="0070C0"/>
                </a:solidFill>
              </a:rPr>
              <a:t>Index:   0      1     2      ……………. N-1   N</a:t>
            </a:r>
            <a:endParaRPr lang="en-US" sz="4400" dirty="0">
              <a:solidFill>
                <a:srgbClr val="0070C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286000" y="4433289"/>
            <a:ext cx="762000" cy="8245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048000" y="4433289"/>
            <a:ext cx="863600" cy="8118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911600" y="4433289"/>
            <a:ext cx="812800" cy="8118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543800" y="4420589"/>
            <a:ext cx="914400" cy="8245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00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5668"/>
            <a:ext cx="8229600" cy="4260495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A[4] = A[3] + B[3]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0000"/>
                </a:solidFill>
              </a:rPr>
              <a:t>A[3] = A[2] + B[2]</a:t>
            </a:r>
          </a:p>
          <a:p>
            <a:r>
              <a:rPr lang="en-US" dirty="0" smtClean="0"/>
              <a:t>Run in parallel</a:t>
            </a:r>
          </a:p>
          <a:p>
            <a:pPr lvl="1"/>
            <a:r>
              <a:rPr lang="en-US" dirty="0" smtClean="0"/>
              <a:t>no way to know which happens first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400"/>
            <a:ext cx="6629400" cy="1840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606800"/>
            <a:ext cx="5416550" cy="316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24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transfer is bottleneck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CPU takes </a:t>
            </a:r>
            <a:r>
              <a:rPr lang="en-US" dirty="0" smtClean="0">
                <a:solidFill>
                  <a:srgbClr val="FF0000"/>
                </a:solidFill>
              </a:rPr>
              <a:t>1 second </a:t>
            </a:r>
            <a:r>
              <a:rPr lang="en-US" dirty="0" smtClean="0"/>
              <a:t>to compute</a:t>
            </a:r>
          </a:p>
          <a:p>
            <a:r>
              <a:rPr lang="en-US" dirty="0" smtClean="0"/>
              <a:t>GPU takes </a:t>
            </a:r>
            <a:r>
              <a:rPr lang="en-US" dirty="0" smtClean="0">
                <a:solidFill>
                  <a:srgbClr val="FF0000"/>
                </a:solidFill>
              </a:rPr>
              <a:t>0.00001 seconds </a:t>
            </a:r>
            <a:r>
              <a:rPr lang="en-US" dirty="0" smtClean="0"/>
              <a:t>to compute</a:t>
            </a:r>
          </a:p>
          <a:p>
            <a:r>
              <a:rPr lang="en-US" dirty="0" smtClean="0"/>
              <a:t>Takes </a:t>
            </a:r>
            <a:r>
              <a:rPr lang="en-US" dirty="0" smtClean="0">
                <a:solidFill>
                  <a:srgbClr val="FF0000"/>
                </a:solidFill>
              </a:rPr>
              <a:t>1 second</a:t>
            </a:r>
            <a:r>
              <a:rPr lang="en-US" dirty="0" smtClean="0"/>
              <a:t> to transfer from CPU to GPU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0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have some tricky bugs of own</a:t>
            </a:r>
          </a:p>
          <a:p>
            <a:r>
              <a:rPr lang="en-US" dirty="0" smtClean="0"/>
              <a:t>Increase GPGPU computation</a:t>
            </a:r>
          </a:p>
          <a:p>
            <a:r>
              <a:rPr lang="en-US" dirty="0" smtClean="0"/>
              <a:t>Increase total graphical computation</a:t>
            </a:r>
          </a:p>
          <a:p>
            <a:r>
              <a:rPr lang="en-US" dirty="0" smtClean="0"/>
              <a:t>Not useful for live graphics, such as games</a:t>
            </a:r>
          </a:p>
          <a:p>
            <a:pPr lvl="1"/>
            <a:r>
              <a:rPr lang="en-US" dirty="0" smtClean="0"/>
              <a:t>Need to share same memory</a:t>
            </a:r>
          </a:p>
          <a:p>
            <a:pPr lvl="1"/>
            <a:r>
              <a:rPr lang="en-US" dirty="0" smtClean="0"/>
              <a:t>Only can process it at same time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09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Computer Architecture</a:t>
            </a:r>
          </a:p>
        </p:txBody>
      </p:sp>
      <p:pic>
        <p:nvPicPr>
          <p:cNvPr id="4" name="Picture 2" descr="Image result for cp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48988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63066"/>
            <a:ext cx="1901803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 descr="Image result for hard driv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3" r="12534"/>
          <a:stretch/>
        </p:blipFill>
        <p:spPr bwMode="auto">
          <a:xfrm>
            <a:off x="7010400" y="1648988"/>
            <a:ext cx="1413575" cy="168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5715000" y="1963066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315424" y="1986454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2315424" y="2610766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5715000" y="2690299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Image result for gddr5 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539" y="4507878"/>
            <a:ext cx="3021436" cy="212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4032329" y="5062414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3989823" y="5686728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9" descr="Image result for gp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1" y="4262429"/>
            <a:ext cx="3153624" cy="236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 rot="3073738">
            <a:off x="4869140" y="3516115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3960882">
            <a:off x="4370095" y="3795011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4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if printers all had different ink cartridges</a:t>
            </a:r>
            <a:endParaRPr lang="en-US" dirty="0"/>
          </a:p>
        </p:txBody>
      </p:sp>
      <p:sp>
        <p:nvSpPr>
          <p:cNvPr id="4" name="AutoShape 2" descr="Image result for Print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Print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Image result for Prin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758740"/>
            <a:ext cx="3630608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rinte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05000"/>
            <a:ext cx="3429000" cy="200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rint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572000"/>
            <a:ext cx="3216621" cy="203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rint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30843"/>
            <a:ext cx="30480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87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wait...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ink cartridges wal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94"/>
          <a:stretch/>
        </p:blipFill>
        <p:spPr bwMode="auto">
          <a:xfrm>
            <a:off x="444499" y="1524000"/>
            <a:ext cx="8325383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93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Imagine if GPU were the same</a:t>
            </a:r>
            <a:endParaRPr lang="en-US" dirty="0"/>
          </a:p>
        </p:txBody>
      </p:sp>
      <p:pic>
        <p:nvPicPr>
          <p:cNvPr id="3074" name="Picture 2" descr="Image result for nvid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5" t="19241" r="18857" b="17073"/>
          <a:stretch/>
        </p:blipFill>
        <p:spPr bwMode="auto">
          <a:xfrm>
            <a:off x="498545" y="1497648"/>
            <a:ext cx="3048000" cy="230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95199"/>
            <a:ext cx="3175000" cy="90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423281"/>
            <a:ext cx="4114801" cy="1409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 descr="Image result for inte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98875"/>
            <a:ext cx="2590800" cy="171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app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347" y="4876800"/>
            <a:ext cx="1730305" cy="173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22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52400"/>
            <a:ext cx="9090025" cy="3405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2" y="3519830"/>
            <a:ext cx="7696200" cy="3273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4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More Workshops This Year!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978" y="1828800"/>
            <a:ext cx="8229600" cy="416011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https://making.engr.wisc.edu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83" y="2667000"/>
            <a:ext cx="8477956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C:\Users\SpencerFricke\Downloads\cheering_minions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81001"/>
            <a:ext cx="2039938" cy="92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92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Set of functions to talk to GPU</a:t>
            </a:r>
          </a:p>
          <a:p>
            <a:r>
              <a:rPr lang="en-US" dirty="0" smtClean="0"/>
              <a:t>Almost everything supports now</a:t>
            </a:r>
          </a:p>
          <a:p>
            <a:r>
              <a:rPr lang="en-US" dirty="0" smtClean="0"/>
              <a:t>All C/C++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ES stands for “Embedded Systems”</a:t>
            </a:r>
          </a:p>
          <a:p>
            <a:r>
              <a:rPr lang="en-US" dirty="0" smtClean="0"/>
              <a:t>Lighter version, runs on Phones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 descr="Image result for openg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52400"/>
            <a:ext cx="3429000" cy="14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OpenGL 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3733800"/>
            <a:ext cx="3683000" cy="128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7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/>
          <a:lstStyle/>
          <a:p>
            <a:r>
              <a:rPr lang="en-US" dirty="0" smtClean="0"/>
              <a:t>All browsers agree on a spec</a:t>
            </a:r>
          </a:p>
          <a:p>
            <a:r>
              <a:rPr lang="en-US" dirty="0" smtClean="0"/>
              <a:t>Talks to OpenGL under the hood</a:t>
            </a:r>
          </a:p>
          <a:p>
            <a:r>
              <a:rPr lang="en-US" dirty="0" smtClean="0"/>
              <a:t>Lets browsers use GPU for 3D graphics</a:t>
            </a:r>
          </a:p>
          <a:p>
            <a:r>
              <a:rPr lang="en-US" dirty="0" smtClean="0"/>
              <a:t>Supports around 98% of devices in world</a:t>
            </a:r>
          </a:p>
          <a:p>
            <a:endParaRPr lang="en-US" dirty="0" smtClean="0"/>
          </a:p>
        </p:txBody>
      </p:sp>
      <p:pic>
        <p:nvPicPr>
          <p:cNvPr id="6146" name="Picture 2" descr="Image result for webg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81000"/>
            <a:ext cx="2933700" cy="12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28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0"/>
            <a:ext cx="8229600" cy="1143000"/>
          </a:xfrm>
        </p:spPr>
        <p:txBody>
          <a:bodyPr/>
          <a:lstStyle/>
          <a:p>
            <a:r>
              <a:rPr lang="en-US" dirty="0" smtClean="0"/>
              <a:t>How it all works</a:t>
            </a:r>
            <a:endParaRPr lang="en-US" dirty="0"/>
          </a:p>
        </p:txBody>
      </p:sp>
      <p:pic>
        <p:nvPicPr>
          <p:cNvPr id="4" name="Picture 2" descr="Image result for webg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41840"/>
            <a:ext cx="2933700" cy="12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Image result for g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81499"/>
            <a:ext cx="3153624" cy="236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79500"/>
            <a:ext cx="3790950" cy="234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4095750" y="2051050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3810000" y="5116945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5400000">
            <a:off x="6400800" y="3472354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3" name="Picture 5" descr="Image result for OpenGL 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4568348"/>
            <a:ext cx="3575050" cy="125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03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4798"/>
            <a:ext cx="6400800" cy="634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99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336042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" y="2286000"/>
            <a:ext cx="2743200" cy="2087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" y="4632855"/>
            <a:ext cx="2597150" cy="21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29000" y="914400"/>
            <a:ext cx="5486400" cy="114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</a:t>
            </a:r>
            <a:r>
              <a:rPr lang="en-US" dirty="0" smtClean="0"/>
              <a:t>New” OpenGL</a:t>
            </a:r>
          </a:p>
          <a:p>
            <a:r>
              <a:rPr lang="en-US" dirty="0" smtClean="0"/>
              <a:t>Aim to be truly cross-platform</a:t>
            </a: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05200" y="2362200"/>
            <a:ext cx="54864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Apple own GPU API</a:t>
            </a:r>
          </a:p>
          <a:p>
            <a:r>
              <a:rPr lang="en-US" dirty="0" smtClean="0"/>
              <a:t>Very closed community</a:t>
            </a:r>
          </a:p>
          <a:p>
            <a:r>
              <a:rPr lang="en-US" dirty="0" smtClean="0"/>
              <a:t>Designed by Apple for Apple</a:t>
            </a:r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505200" y="4842933"/>
            <a:ext cx="5638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Runs on Windows .NET Runtime</a:t>
            </a:r>
          </a:p>
          <a:p>
            <a:r>
              <a:rPr lang="en-US" sz="2800" dirty="0" smtClean="0"/>
              <a:t>Most games currently use</a:t>
            </a:r>
          </a:p>
          <a:p>
            <a:r>
              <a:rPr lang="en-US" sz="2800" dirty="0" smtClean="0"/>
              <a:t>Uses left-hand rule cause Windows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61552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for some </a:t>
            </a:r>
            <a:r>
              <a:rPr lang="en-US" dirty="0" err="1" smtClean="0"/>
              <a:t>ThreeJS</a:t>
            </a:r>
            <a:r>
              <a:rPr lang="en-US" dirty="0" smtClean="0"/>
              <a:t> now!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06650"/>
            <a:ext cx="5768196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866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Level of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High Level</a:t>
            </a:r>
          </a:p>
          <a:p>
            <a:pPr lvl="1"/>
            <a:r>
              <a:rPr lang="en-US" dirty="0" smtClean="0"/>
              <a:t>Unity or Unreal Engine</a:t>
            </a:r>
          </a:p>
          <a:p>
            <a:pPr lvl="1"/>
            <a:r>
              <a:rPr lang="en-US" b="1" dirty="0" smtClean="0"/>
              <a:t>Pros: </a:t>
            </a:r>
            <a:r>
              <a:rPr lang="en-US" dirty="0" smtClean="0"/>
              <a:t>Can make cool things fast</a:t>
            </a:r>
          </a:p>
          <a:p>
            <a:pPr lvl="1"/>
            <a:r>
              <a:rPr lang="en-US" b="1" dirty="0" smtClean="0"/>
              <a:t>Cons: </a:t>
            </a:r>
            <a:r>
              <a:rPr lang="en-US" dirty="0" smtClean="0"/>
              <a:t>Performance cost and programmable limits</a:t>
            </a:r>
          </a:p>
          <a:p>
            <a:r>
              <a:rPr lang="en-US" dirty="0" smtClean="0"/>
              <a:t>Lower Level</a:t>
            </a:r>
          </a:p>
          <a:p>
            <a:pPr lvl="1"/>
            <a:r>
              <a:rPr lang="en-US" dirty="0" smtClean="0"/>
              <a:t>Raw </a:t>
            </a:r>
            <a:r>
              <a:rPr lang="en-US" dirty="0" err="1" smtClean="0"/>
              <a:t>WebGL</a:t>
            </a:r>
            <a:r>
              <a:rPr lang="en-US" dirty="0" smtClean="0"/>
              <a:t>/OpenGL</a:t>
            </a:r>
            <a:endParaRPr lang="en-US" dirty="0"/>
          </a:p>
          <a:p>
            <a:pPr lvl="1"/>
            <a:r>
              <a:rPr lang="en-US" b="1" dirty="0" smtClean="0"/>
              <a:t>Pros: </a:t>
            </a:r>
            <a:r>
              <a:rPr lang="en-US" dirty="0" smtClean="0"/>
              <a:t>Limit is your imagination</a:t>
            </a:r>
          </a:p>
          <a:p>
            <a:pPr lvl="1"/>
            <a:r>
              <a:rPr lang="en-US" b="1" dirty="0" smtClean="0"/>
              <a:t>Cons: </a:t>
            </a:r>
            <a:r>
              <a:rPr lang="en-US" dirty="0" smtClean="0"/>
              <a:t>Limit is your time and patience</a:t>
            </a:r>
          </a:p>
          <a:p>
            <a:pPr lvl="2"/>
            <a:r>
              <a:rPr lang="en-US" dirty="0" smtClean="0"/>
              <a:t>Taught in CS 559 – Will teach you a LOT about 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2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middle 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ThreeJS</a:t>
            </a:r>
            <a:endParaRPr lang="en-US" dirty="0" smtClean="0"/>
          </a:p>
          <a:p>
            <a:pPr lvl="1"/>
            <a:r>
              <a:rPr lang="en-US" dirty="0" smtClean="0"/>
              <a:t>Framework that wraps </a:t>
            </a:r>
            <a:r>
              <a:rPr lang="en-US" dirty="0" err="1" smtClean="0"/>
              <a:t>WebGL</a:t>
            </a:r>
            <a:endParaRPr lang="en-US" dirty="0" smtClean="0"/>
          </a:p>
          <a:p>
            <a:pPr lvl="1"/>
            <a:r>
              <a:rPr lang="en-US" dirty="0" smtClean="0"/>
              <a:t>High level to make developing fast and easy</a:t>
            </a:r>
          </a:p>
          <a:p>
            <a:pPr lvl="1"/>
            <a:r>
              <a:rPr lang="en-US" dirty="0" smtClean="0"/>
              <a:t>Low level to still let you do anything</a:t>
            </a:r>
          </a:p>
          <a:p>
            <a:pPr lvl="1"/>
            <a:r>
              <a:rPr lang="en-US" dirty="0" smtClean="0"/>
              <a:t>Works basically on every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0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The Scene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The entire 3D realm your graphics live</a:t>
            </a:r>
          </a:p>
          <a:p>
            <a:r>
              <a:rPr lang="en-US" dirty="0" smtClean="0"/>
              <a:t>Everything has a (</a:t>
            </a:r>
            <a:r>
              <a:rPr lang="en-US" dirty="0" err="1" smtClean="0"/>
              <a:t>x,y,z</a:t>
            </a:r>
            <a:r>
              <a:rPr lang="en-US" dirty="0" smtClean="0"/>
              <a:t>) coordinate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43200"/>
            <a:ext cx="5867400" cy="30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46513"/>
            <a:ext cx="8021602" cy="933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61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– The View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60" y="1423087"/>
            <a:ext cx="4755491" cy="241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0"/>
            <a:ext cx="7593013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371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Graphics Processing Unit</a:t>
            </a:r>
          </a:p>
          <a:p>
            <a:r>
              <a:rPr lang="en-US" dirty="0" smtClean="0"/>
              <a:t>Separate hardware designed to process graphics</a:t>
            </a:r>
            <a:endParaRPr lang="en-US" dirty="0"/>
          </a:p>
        </p:txBody>
      </p:sp>
      <p:pic>
        <p:nvPicPr>
          <p:cNvPr id="4" name="Picture 4" descr="Image result for graphics card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946400"/>
            <a:ext cx="4876800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7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– The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VR isn’t too much different</a:t>
            </a:r>
          </a:p>
          <a:p>
            <a:r>
              <a:rPr lang="en-US" dirty="0" smtClean="0"/>
              <a:t>Same camera, split into two views for headset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768" y="3048000"/>
            <a:ext cx="5716587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in </a:t>
            </a:r>
            <a:r>
              <a:rPr lang="en-US" dirty="0" err="1" smtClean="0"/>
              <a:t>ThreeJS</a:t>
            </a:r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1" b="1997"/>
          <a:stretch/>
        </p:blipFill>
        <p:spPr bwMode="auto">
          <a:xfrm>
            <a:off x="533401" y="1524000"/>
            <a:ext cx="80645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25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Nurbs</a:t>
            </a:r>
            <a:endParaRPr lang="en-US" dirty="0" smtClean="0"/>
          </a:p>
          <a:p>
            <a:pPr lvl="1"/>
            <a:r>
              <a:rPr lang="en-US" dirty="0" smtClean="0"/>
              <a:t>Mathematically based</a:t>
            </a:r>
          </a:p>
          <a:p>
            <a:pPr lvl="1"/>
            <a:r>
              <a:rPr lang="en-US" dirty="0" smtClean="0"/>
              <a:t>SolidWorks, AutoCAD</a:t>
            </a:r>
          </a:p>
          <a:p>
            <a:pPr lvl="1"/>
            <a:r>
              <a:rPr lang="en-US" dirty="0" smtClean="0"/>
              <a:t>Used for realistic modeling</a:t>
            </a:r>
          </a:p>
          <a:p>
            <a:pPr lvl="1"/>
            <a:r>
              <a:rPr lang="en-US" dirty="0" smtClean="0"/>
              <a:t>Hard to model</a:t>
            </a:r>
          </a:p>
          <a:p>
            <a:r>
              <a:rPr lang="en-US" dirty="0" err="1" smtClean="0"/>
              <a:t>Pologonal</a:t>
            </a:r>
            <a:endParaRPr lang="en-US" dirty="0" smtClean="0"/>
          </a:p>
          <a:p>
            <a:pPr lvl="1"/>
            <a:r>
              <a:rPr lang="en-US" dirty="0" smtClean="0"/>
              <a:t>Shape made up of individual Vertices</a:t>
            </a:r>
          </a:p>
          <a:p>
            <a:pPr lvl="1"/>
            <a:r>
              <a:rPr lang="en-US" dirty="0" smtClean="0"/>
              <a:t>Maya, Blender, 3ds Max</a:t>
            </a:r>
          </a:p>
          <a:p>
            <a:pPr lvl="1"/>
            <a:r>
              <a:rPr lang="en-US" dirty="0" smtClean="0"/>
              <a:t>Can look like anything you want</a:t>
            </a:r>
          </a:p>
          <a:p>
            <a:pPr lvl="1"/>
            <a:r>
              <a:rPr lang="en-US" dirty="0" smtClean="0"/>
              <a:t>Used for Movies CGI, Games, VR,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306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Collections of </a:t>
            </a:r>
            <a:r>
              <a:rPr lang="en-US" b="1" dirty="0" smtClean="0"/>
              <a:t>Vertices</a:t>
            </a:r>
            <a:r>
              <a:rPr lang="en-US" dirty="0" smtClean="0"/>
              <a:t> that each have (x,y,z)</a:t>
            </a:r>
          </a:p>
          <a:p>
            <a:r>
              <a:rPr lang="en-US" dirty="0" smtClean="0"/>
              <a:t>3 or more </a:t>
            </a:r>
            <a:r>
              <a:rPr lang="en-US" b="1" dirty="0" smtClean="0"/>
              <a:t>Vertices </a:t>
            </a:r>
            <a:r>
              <a:rPr lang="en-US" dirty="0" smtClean="0"/>
              <a:t>make a </a:t>
            </a:r>
            <a:r>
              <a:rPr lang="en-US" b="1" dirty="0" smtClean="0"/>
              <a:t>Face</a:t>
            </a:r>
          </a:p>
          <a:p>
            <a:r>
              <a:rPr lang="en-US" dirty="0" smtClean="0"/>
              <a:t>Ex. Cube</a:t>
            </a:r>
          </a:p>
          <a:p>
            <a:pPr lvl="1"/>
            <a:r>
              <a:rPr lang="en-US" dirty="0" smtClean="0"/>
              <a:t>Has 8 Vertices, 12 Edges, 6 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02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113" y="381000"/>
            <a:ext cx="8229600" cy="4525963"/>
          </a:xfrm>
        </p:spPr>
        <p:txBody>
          <a:bodyPr/>
          <a:lstStyle/>
          <a:p>
            <a:r>
              <a:rPr lang="en-US" dirty="0" smtClean="0"/>
              <a:t>Poly Count</a:t>
            </a:r>
          </a:p>
          <a:p>
            <a:pPr lvl="1"/>
            <a:r>
              <a:rPr lang="en-US" dirty="0" smtClean="0"/>
              <a:t>The more vertices, the more realistic/detailed </a:t>
            </a:r>
          </a:p>
          <a:p>
            <a:pPr lvl="2"/>
            <a:r>
              <a:rPr lang="en-US" dirty="0" smtClean="0"/>
              <a:t>Also more computer has to computer.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440054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58 Verties</a:t>
            </a:r>
          </a:p>
          <a:p>
            <a:pPr algn="ctr"/>
            <a:r>
              <a:rPr lang="en-US" dirty="0" smtClean="0"/>
              <a:t>64 Faces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" b="7294"/>
          <a:stretch/>
        </p:blipFill>
        <p:spPr bwMode="auto">
          <a:xfrm>
            <a:off x="457200" y="2514600"/>
            <a:ext cx="8262938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24450"/>
            <a:ext cx="8301038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67000" y="440054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242 Verties</a:t>
            </a:r>
          </a:p>
          <a:p>
            <a:pPr algn="ctr"/>
            <a:r>
              <a:rPr lang="en-US" dirty="0" smtClean="0"/>
              <a:t>256 Faces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00600" y="4400547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554 Verties</a:t>
            </a:r>
          </a:p>
          <a:p>
            <a:pPr algn="ctr"/>
            <a:r>
              <a:rPr lang="en-US" dirty="0" smtClean="0"/>
              <a:t>576 Faces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91338" y="4400546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2452 Verties</a:t>
            </a:r>
          </a:p>
          <a:p>
            <a:pPr algn="ctr"/>
            <a:r>
              <a:rPr lang="en-US" dirty="0" smtClean="0"/>
              <a:t>2500 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41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Models – THREE.js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THREE.js has “loaders” for various types</a:t>
            </a:r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2362200"/>
            <a:ext cx="7399393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685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Everytime the program computes and displays the image results</a:t>
            </a:r>
          </a:p>
          <a:p>
            <a:r>
              <a:rPr lang="en-US" dirty="0" smtClean="0"/>
              <a:t>Called “Frames”</a:t>
            </a:r>
          </a:p>
          <a:p>
            <a:r>
              <a:rPr lang="en-US" dirty="0" smtClean="0"/>
              <a:t>Note: 1sec / 60 = 16.6 ms</a:t>
            </a:r>
          </a:p>
          <a:p>
            <a:pPr lvl="1"/>
            <a:r>
              <a:rPr lang="en-US" dirty="0" smtClean="0"/>
              <a:t>That’s not much time for a computer to compute everything it needs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7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Cycle – THREE.js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633429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217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part that makes the </a:t>
            </a:r>
            <a:r>
              <a:rPr lang="en-US" dirty="0" err="1" smtClean="0"/>
              <a:t>WebGL</a:t>
            </a:r>
            <a:r>
              <a:rPr lang="en-US" dirty="0" smtClean="0"/>
              <a:t> calls</a:t>
            </a:r>
          </a:p>
          <a:p>
            <a:r>
              <a:rPr lang="en-US" dirty="0" smtClean="0"/>
              <a:t>LOTS of “magic” under the hood</a:t>
            </a:r>
          </a:p>
          <a:p>
            <a:r>
              <a:rPr lang="en-US" dirty="0" smtClean="0"/>
              <a:t>Accept it works to start off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4191000"/>
            <a:ext cx="8915400" cy="1463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662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Window Resize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90800"/>
            <a:ext cx="8346608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528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all this trouble for GPU</a:t>
            </a:r>
            <a:endParaRPr lang="en-US" dirty="0"/>
          </a:p>
        </p:txBody>
      </p:sp>
      <p:pic>
        <p:nvPicPr>
          <p:cNvPr id="8194" name="Picture 2" descr="C:\Users\SpencerFricke\Videos\vertex_mov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54150"/>
            <a:ext cx="4587781" cy="258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SpencerFricke\Videos\polycount_chang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81" y="1454149"/>
            <a:ext cx="4208452" cy="258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4371258"/>
            <a:ext cx="360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 want to move a vertex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105400" y="4309703"/>
            <a:ext cx="3135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…LOTS of vertices</a:t>
            </a:r>
            <a:endParaRPr lang="en-US" sz="3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638300" y="5327297"/>
            <a:ext cx="6391014" cy="1046440"/>
            <a:chOff x="2029084" y="5293380"/>
            <a:chExt cx="6391014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2286000" y="5293380"/>
              <a:ext cx="1969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1 second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29084" y="5816600"/>
              <a:ext cx="24836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60 frames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6043" y="5582960"/>
              <a:ext cx="34940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16.66 </a:t>
              </a:r>
              <a:r>
                <a:rPr lang="en-US" sz="2800" dirty="0" err="1" smtClean="0"/>
                <a:t>ms</a:t>
              </a:r>
              <a:r>
                <a:rPr lang="en-US" sz="2800" dirty="0" smtClean="0"/>
                <a:t> per frame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401547" y="5809847"/>
              <a:ext cx="173872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512732" y="5792914"/>
              <a:ext cx="41331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512732" y="5892800"/>
              <a:ext cx="41331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963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and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868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Material != Textures</a:t>
            </a:r>
          </a:p>
          <a:p>
            <a:r>
              <a:rPr lang="en-US" dirty="0" smtClean="0"/>
              <a:t>Material can have multiple textures on them</a:t>
            </a:r>
          </a:p>
          <a:p>
            <a:r>
              <a:rPr lang="en-US" dirty="0" smtClean="0"/>
              <a:t>Each object has only 1 material on it.</a:t>
            </a:r>
          </a:p>
          <a:p>
            <a:pPr lvl="1"/>
            <a:r>
              <a:rPr lang="en-US" sz="2400" dirty="0" smtClean="0"/>
              <a:t>A more complex object can be made of many smaller objects (ex. Car has different materials for tires then doors)</a:t>
            </a:r>
            <a:endParaRPr lang="en-US" sz="2400" dirty="0"/>
          </a:p>
          <a:p>
            <a:r>
              <a:rPr lang="en-US" dirty="0" smtClean="0"/>
              <a:t>Materials hold info like Color, Transparency, Reflection, etc.</a:t>
            </a:r>
          </a:p>
          <a:p>
            <a:r>
              <a:rPr lang="en-US" dirty="0" smtClean="0"/>
              <a:t>Textures are generally pictures (.jpeg, .png,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6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– THREE.js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t="49136" r="48819" b="16666"/>
          <a:stretch/>
        </p:blipFill>
        <p:spPr bwMode="auto">
          <a:xfrm>
            <a:off x="76200" y="3970850"/>
            <a:ext cx="5638800" cy="2887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2600" y="4495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ym typeface="Wingdings" pitchFamily="2" charset="2"/>
              </a:rPr>
              <a:t> </a:t>
            </a:r>
            <a:r>
              <a:rPr lang="en-US" dirty="0" smtClean="0"/>
              <a:t>Many parameters </a:t>
            </a:r>
            <a:br>
              <a:rPr lang="en-US" dirty="0" smtClean="0"/>
            </a:br>
            <a:r>
              <a:rPr lang="en-US" dirty="0" smtClean="0"/>
              <a:t>      possible to set</a:t>
            </a:r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057400"/>
            <a:ext cx="6406592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35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r>
              <a:rPr lang="en-US" dirty="0" smtClean="0"/>
              <a:t>#1 answer to “why is my scene not loading?”</a:t>
            </a:r>
          </a:p>
          <a:p>
            <a:r>
              <a:rPr lang="en-US" dirty="0" smtClean="0"/>
              <a:t>Can have multiple light sources</a:t>
            </a:r>
          </a:p>
          <a:p>
            <a:r>
              <a:rPr lang="en-US" dirty="0" smtClean="0"/>
              <a:t>Different types</a:t>
            </a:r>
          </a:p>
          <a:p>
            <a:r>
              <a:rPr lang="en-US" dirty="0" smtClean="0"/>
              <a:t>Can set light color, intensity, direction, etc</a:t>
            </a:r>
          </a:p>
          <a:p>
            <a:r>
              <a:rPr lang="en-US" dirty="0" smtClean="0"/>
              <a:t>Light controls how materials look like</a:t>
            </a:r>
          </a:p>
          <a:p>
            <a:pPr lvl="1"/>
            <a:r>
              <a:rPr lang="en-US" sz="2400" dirty="0" smtClean="0"/>
              <a:t>Ex. Red in bright light looks different then dim light</a:t>
            </a:r>
          </a:p>
          <a:p>
            <a:r>
              <a:rPr lang="en-US" dirty="0" smtClean="0"/>
              <a:t>Could take a whole semester course in lighting both theoretical or practical</a:t>
            </a:r>
          </a:p>
        </p:txBody>
      </p:sp>
    </p:spTree>
    <p:extLst>
      <p:ext uri="{BB962C8B-B14F-4D97-AF65-F5344CB8AC3E}">
        <p14:creationId xmlns:p14="http://schemas.microsoft.com/office/powerpoint/2010/main" val="216613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Ambient	</a:t>
            </a:r>
          </a:p>
          <a:p>
            <a:pPr lvl="1"/>
            <a:r>
              <a:rPr lang="en-US" dirty="0" smtClean="0"/>
              <a:t>Objects have basic light to them, no direction therefore no shadows</a:t>
            </a:r>
          </a:p>
          <a:p>
            <a:pPr lvl="1"/>
            <a:r>
              <a:rPr lang="en-US" dirty="0" smtClean="0"/>
              <a:t>Default in </a:t>
            </a:r>
            <a:r>
              <a:rPr lang="en-US" dirty="0" err="1" smtClean="0"/>
              <a:t>ThreeJS</a:t>
            </a:r>
            <a:endParaRPr lang="en-US" dirty="0" smtClean="0"/>
          </a:p>
          <a:p>
            <a:r>
              <a:rPr lang="en-US" dirty="0" smtClean="0"/>
              <a:t>Direction</a:t>
            </a:r>
          </a:p>
          <a:p>
            <a:pPr lvl="1"/>
            <a:r>
              <a:rPr lang="en-US" dirty="0" smtClean="0"/>
              <a:t>Simulates a even light source all aimed in same direction</a:t>
            </a:r>
          </a:p>
          <a:p>
            <a:pPr lvl="1"/>
            <a:r>
              <a:rPr lang="en-US" dirty="0" smtClean="0"/>
              <a:t>Most common type for a sun</a:t>
            </a:r>
          </a:p>
          <a:p>
            <a:r>
              <a:rPr lang="en-US" dirty="0" smtClean="0"/>
              <a:t>Point / Spot</a:t>
            </a:r>
          </a:p>
          <a:p>
            <a:pPr lvl="1"/>
            <a:r>
              <a:rPr lang="en-US" dirty="0" smtClean="0"/>
              <a:t>Light has a source coordniate and is pointed in a direction</a:t>
            </a:r>
          </a:p>
          <a:p>
            <a:pPr lvl="1"/>
            <a:r>
              <a:rPr lang="en-US" dirty="0" smtClean="0"/>
              <a:t>Equivlent of turning a flash light on in a dark room</a:t>
            </a:r>
          </a:p>
          <a:p>
            <a:r>
              <a:rPr lang="en-US" dirty="0" smtClean="0"/>
              <a:t>Area</a:t>
            </a:r>
          </a:p>
          <a:p>
            <a:pPr lvl="1"/>
            <a:r>
              <a:rPr lang="en-US" dirty="0" smtClean="0"/>
              <a:t>Light has a source coordniate</a:t>
            </a:r>
          </a:p>
          <a:p>
            <a:pPr lvl="1"/>
            <a:r>
              <a:rPr lang="en-US" dirty="0" smtClean="0"/>
              <a:t>Emits lights in all directions around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8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Lights – THREE.js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46420" r="57222" b="47284"/>
          <a:stretch/>
        </p:blipFill>
        <p:spPr bwMode="auto">
          <a:xfrm>
            <a:off x="446480" y="1828800"/>
            <a:ext cx="8346141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12" y="4191000"/>
            <a:ext cx="802087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039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get some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5100" b="1" dirty="0"/>
              <a:t>https://</a:t>
            </a:r>
            <a:r>
              <a:rPr lang="en-US" sz="5100" b="1" dirty="0" smtClean="0"/>
              <a:t>github.com/</a:t>
            </a:r>
            <a:br>
              <a:rPr lang="en-US" sz="5100" b="1" dirty="0" smtClean="0"/>
            </a:br>
            <a:r>
              <a:rPr lang="en-US" sz="5100" b="1" dirty="0" err="1" smtClean="0"/>
              <a:t>uwmadisonieee</a:t>
            </a:r>
            <a:r>
              <a:rPr lang="en-US" sz="5100" b="1" dirty="0" smtClean="0"/>
              <a:t>/Tutorials</a:t>
            </a:r>
            <a:endParaRPr lang="en-US" sz="5100" b="1" dirty="0"/>
          </a:p>
        </p:txBody>
      </p:sp>
    </p:spTree>
    <p:extLst>
      <p:ext uri="{BB962C8B-B14F-4D97-AF65-F5344CB8AC3E}">
        <p14:creationId xmlns:p14="http://schemas.microsoft.com/office/powerpoint/2010/main" val="334170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691" y="2327275"/>
            <a:ext cx="8229600" cy="1143000"/>
          </a:xfrm>
        </p:spPr>
        <p:txBody>
          <a:bodyPr/>
          <a:lstStyle/>
          <a:p>
            <a:r>
              <a:rPr lang="en-US" dirty="0" smtClean="0"/>
              <a:t>GPU designed for parallel</a:t>
            </a:r>
            <a:endParaRPr lang="en-US" dirty="0"/>
          </a:p>
        </p:txBody>
      </p:sp>
      <p:pic>
        <p:nvPicPr>
          <p:cNvPr id="9218" name="Picture 2" descr="Image result for translation matrix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12233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Image result for gp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648200"/>
            <a:ext cx="3153624" cy="236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7" y="3352800"/>
            <a:ext cx="263525" cy="14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5" y="3279775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862" y="3279775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145" y="3279775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279775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5" y="4095171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95" y="4095461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24" y="4095461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1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074" y="4102869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971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outside graphics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12994"/>
            <a:ext cx="3124200" cy="2600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943" y="1941645"/>
            <a:ext cx="2150657" cy="147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Image result for bitco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00" y="159729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4487141"/>
            <a:ext cx="1646959" cy="164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404880"/>
            <a:ext cx="1919720" cy="191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92062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540" y="4221740"/>
            <a:ext cx="1912360" cy="1912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98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2259"/>
            <a:ext cx="8229600" cy="1143000"/>
          </a:xfrm>
        </p:spPr>
        <p:txBody>
          <a:bodyPr/>
          <a:lstStyle/>
          <a:p>
            <a:r>
              <a:rPr lang="en-US" dirty="0" smtClean="0"/>
              <a:t>Case example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7531100" cy="108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3505200"/>
            <a:ext cx="7531100" cy="108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257800"/>
            <a:ext cx="7531100" cy="108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905378" y="2222296"/>
            <a:ext cx="5116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dirty="0">
                <a:solidFill>
                  <a:srgbClr val="FF0000"/>
                </a:solidFill>
              </a:rPr>
              <a:t>A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5379" y="3663848"/>
            <a:ext cx="4908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dirty="0" smtClean="0">
                <a:solidFill>
                  <a:srgbClr val="FF0000"/>
                </a:solidFill>
              </a:rPr>
              <a:t>B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56178" y="5416448"/>
            <a:ext cx="4860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dirty="0" smtClean="0">
                <a:solidFill>
                  <a:srgbClr val="FF0000"/>
                </a:solidFill>
              </a:rPr>
              <a:t>C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03069" y="4591939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dirty="0" smtClean="0">
                <a:solidFill>
                  <a:srgbClr val="FF0000"/>
                </a:solidFill>
              </a:rPr>
              <a:t>=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77421" y="3023385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dirty="0" smtClean="0">
                <a:solidFill>
                  <a:srgbClr val="FF0000"/>
                </a:solidFill>
              </a:rPr>
              <a:t>+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200" y="1267818"/>
            <a:ext cx="8763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400" dirty="0" smtClean="0">
                <a:solidFill>
                  <a:srgbClr val="0070C0"/>
                </a:solidFill>
              </a:rPr>
              <a:t>Index:   0      1     2      ……………. N-1   N</a:t>
            </a:r>
            <a:endParaRPr lang="en-US" sz="4400" dirty="0">
              <a:solidFill>
                <a:srgbClr val="0070C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133600" y="3023385"/>
            <a:ext cx="0" cy="2234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124200" y="3023384"/>
            <a:ext cx="0" cy="2234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114800" y="3032244"/>
            <a:ext cx="0" cy="2234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43800" y="3032244"/>
            <a:ext cx="0" cy="2234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534400" y="3023385"/>
            <a:ext cx="0" cy="2234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11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r>
              <a:rPr lang="en-US" dirty="0" smtClean="0"/>
              <a:t>N = 10 billion</a:t>
            </a:r>
          </a:p>
          <a:p>
            <a:r>
              <a:rPr lang="en-US" dirty="0" smtClean="0"/>
              <a:t>CPU @ 3Ghz – 1 thread</a:t>
            </a:r>
          </a:p>
          <a:p>
            <a:pPr lvl="1"/>
            <a:r>
              <a:rPr lang="en-US" dirty="0" smtClean="0"/>
              <a:t>3.3 seconds</a:t>
            </a:r>
          </a:p>
          <a:p>
            <a:pPr lvl="2"/>
            <a:r>
              <a:rPr lang="en-US" dirty="0" smtClean="0"/>
              <a:t>Not considering the rest of the computer can’t use the CPU for this time</a:t>
            </a:r>
          </a:p>
          <a:p>
            <a:r>
              <a:rPr lang="en-US" dirty="0" smtClean="0"/>
              <a:t>GPU @ 1Ghz – 4096 threads</a:t>
            </a:r>
          </a:p>
          <a:p>
            <a:pPr lvl="1"/>
            <a:r>
              <a:rPr lang="en-US" dirty="0"/>
              <a:t>2.45 milliseconds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0"/>
            <a:ext cx="6473337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477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-72068"/>
            <a:ext cx="6019800" cy="3843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Image result for rendering time cpu vs g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2400"/>
            <a:ext cx="8429129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25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792</Words>
  <Application>Microsoft Office PowerPoint</Application>
  <PresentationFormat>On-screen Show (4:3)</PresentationFormat>
  <Paragraphs>174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Hosted by:</vt:lpstr>
      <vt:lpstr>More Workshops This Year!</vt:lpstr>
      <vt:lpstr>What is a GPU</vt:lpstr>
      <vt:lpstr>Why all this trouble for GPU</vt:lpstr>
      <vt:lpstr>GPU designed for parallel</vt:lpstr>
      <vt:lpstr>GPU outside graphics</vt:lpstr>
      <vt:lpstr>Case example</vt:lpstr>
      <vt:lpstr>PowerPoint Presentation</vt:lpstr>
      <vt:lpstr>PowerPoint Presentation</vt:lpstr>
      <vt:lpstr>PowerPoint Presentation</vt:lpstr>
      <vt:lpstr>Case example</vt:lpstr>
      <vt:lpstr>PowerPoint Presentation</vt:lpstr>
      <vt:lpstr>Data transfer is bottleneck</vt:lpstr>
      <vt:lpstr>Dual GPU</vt:lpstr>
      <vt:lpstr>Current Computer Architecture</vt:lpstr>
      <vt:lpstr>What if printers all had different ink cartridges</vt:lpstr>
      <vt:lpstr>Oh wait...</vt:lpstr>
      <vt:lpstr>Imagine if GPU were the same</vt:lpstr>
      <vt:lpstr>PowerPoint Presentation</vt:lpstr>
      <vt:lpstr>PowerPoint Presentation</vt:lpstr>
      <vt:lpstr>PowerPoint Presentation</vt:lpstr>
      <vt:lpstr>How it all works</vt:lpstr>
      <vt:lpstr>PowerPoint Presentation</vt:lpstr>
      <vt:lpstr> </vt:lpstr>
      <vt:lpstr>Time for some ThreeJS now!</vt:lpstr>
      <vt:lpstr>Level of Abstraction</vt:lpstr>
      <vt:lpstr>The middle ground</vt:lpstr>
      <vt:lpstr>The Scene</vt:lpstr>
      <vt:lpstr>Camera – The View</vt:lpstr>
      <vt:lpstr>Camera – The View</vt:lpstr>
      <vt:lpstr>Camera in ThreeJS</vt:lpstr>
      <vt:lpstr>3D Models</vt:lpstr>
      <vt:lpstr>3D models</vt:lpstr>
      <vt:lpstr>PowerPoint Presentation</vt:lpstr>
      <vt:lpstr>Importing Models – THREE.js</vt:lpstr>
      <vt:lpstr>Animation Cycle</vt:lpstr>
      <vt:lpstr>Animation Cycle – THREE.js</vt:lpstr>
      <vt:lpstr>Renderer</vt:lpstr>
      <vt:lpstr>Animation Window Resize</vt:lpstr>
      <vt:lpstr>Material and Textures</vt:lpstr>
      <vt:lpstr>Material – THREE.js</vt:lpstr>
      <vt:lpstr>Lights</vt:lpstr>
      <vt:lpstr>Light Types</vt:lpstr>
      <vt:lpstr>Lights – THREE.js</vt:lpstr>
      <vt:lpstr>Time to get some practice!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and Servers</dc:title>
  <dc:creator>Spencer Fricke</dc:creator>
  <cp:lastModifiedBy>Spencer Fricke</cp:lastModifiedBy>
  <cp:revision>73</cp:revision>
  <dcterms:created xsi:type="dcterms:W3CDTF">2016-09-18T01:57:35Z</dcterms:created>
  <dcterms:modified xsi:type="dcterms:W3CDTF">2017-10-26T20:48:00Z</dcterms:modified>
</cp:coreProperties>
</file>